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obo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11" Type="http://schemas.openxmlformats.org/officeDocument/2006/relationships/slide" Target="slides/slide6.xml"/><Relationship Id="rId22" Type="http://schemas.openxmlformats.org/officeDocument/2006/relationships/font" Target="fonts/Roboto-boldItalic.fntdata"/><Relationship Id="rId10" Type="http://schemas.openxmlformats.org/officeDocument/2006/relationships/slide" Target="slides/slide5.xml"/><Relationship Id="rId21" Type="http://schemas.openxmlformats.org/officeDocument/2006/relationships/font" Target="fonts/Robot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d27d0678a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d27d0678a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d27d0678ac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d27d0678ac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d27d0678a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d27d0678a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d27d0678a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d27d0678a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d27d0678a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d27d0678a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d2a488749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d2a488749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d27d0678a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d27d0678a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27d0678a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27d0678a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27d0678ac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27d0678ac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27d0678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27d0678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d0bc82b26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d0bc82b26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d27d0678ac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d27d0678ac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The Seat at the Table (II): Leaders’ Courage</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Acts 4:1-12 (HCSB)</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129000"/>
            <a:ext cx="8520600" cy="88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Acts 4:1-4</a:t>
            </a:r>
            <a:endParaRPr/>
          </a:p>
        </p:txBody>
      </p:sp>
      <p:sp>
        <p:nvSpPr>
          <p:cNvPr id="61" name="Google Shape;61;p14"/>
          <p:cNvSpPr txBox="1"/>
          <p:nvPr>
            <p:ph idx="1" type="body"/>
          </p:nvPr>
        </p:nvSpPr>
        <p:spPr>
          <a:xfrm>
            <a:off x="311700" y="911000"/>
            <a:ext cx="8520600" cy="365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highlight>
                  <a:srgbClr val="FFFFFF"/>
                </a:highlight>
              </a:rPr>
              <a:t>Now as they were speaking to the people, the priests, the commander of the temple police, and the Sadducees confronted them, </a:t>
            </a:r>
            <a:endParaRPr>
              <a:solidFill>
                <a:schemeClr val="dk1"/>
              </a:solidFill>
              <a:highlight>
                <a:srgbClr val="FFFFFF"/>
              </a:highlight>
            </a:endParaRPr>
          </a:p>
          <a:p>
            <a:pPr indent="0" lvl="0" marL="0" rtl="0" algn="l">
              <a:spcBef>
                <a:spcPts val="1200"/>
              </a:spcBef>
              <a:spcAft>
                <a:spcPts val="0"/>
              </a:spcAft>
              <a:buNone/>
            </a:pPr>
            <a:r>
              <a:rPr b="1" lang="en">
                <a:solidFill>
                  <a:schemeClr val="dk1"/>
                </a:solidFill>
                <a:highlight>
                  <a:srgbClr val="FFFFFF"/>
                </a:highlight>
              </a:rPr>
              <a:t>2 </a:t>
            </a:r>
            <a:r>
              <a:rPr lang="en">
                <a:solidFill>
                  <a:schemeClr val="dk1"/>
                </a:solidFill>
                <a:highlight>
                  <a:srgbClr val="FFFFFF"/>
                </a:highlight>
              </a:rPr>
              <a:t>because they were </a:t>
            </a:r>
            <a:r>
              <a:rPr i="1" lang="en">
                <a:solidFill>
                  <a:schemeClr val="dk1"/>
                </a:solidFill>
                <a:highlight>
                  <a:srgbClr val="FFFFFF"/>
                </a:highlight>
              </a:rPr>
              <a:t>provoked</a:t>
            </a:r>
            <a:r>
              <a:rPr lang="en">
                <a:solidFill>
                  <a:schemeClr val="dk1"/>
                </a:solidFill>
                <a:highlight>
                  <a:srgbClr val="FFFFFF"/>
                </a:highlight>
              </a:rPr>
              <a:t> that they were teaching the people and proclaiming the resurrection from the dead, using Jesus as the example. </a:t>
            </a:r>
            <a:endParaRPr>
              <a:solidFill>
                <a:schemeClr val="dk1"/>
              </a:solidFill>
              <a:highlight>
                <a:srgbClr val="FFFFFF"/>
              </a:highlight>
            </a:endParaRPr>
          </a:p>
          <a:p>
            <a:pPr indent="0" lvl="0" marL="0" rtl="0" algn="l">
              <a:spcBef>
                <a:spcPts val="1200"/>
              </a:spcBef>
              <a:spcAft>
                <a:spcPts val="0"/>
              </a:spcAft>
              <a:buNone/>
            </a:pPr>
            <a:r>
              <a:rPr b="1" lang="en">
                <a:solidFill>
                  <a:schemeClr val="dk1"/>
                </a:solidFill>
                <a:highlight>
                  <a:srgbClr val="FFFFFF"/>
                </a:highlight>
              </a:rPr>
              <a:t>3 </a:t>
            </a:r>
            <a:r>
              <a:rPr lang="en">
                <a:solidFill>
                  <a:schemeClr val="dk1"/>
                </a:solidFill>
                <a:highlight>
                  <a:srgbClr val="FFFFFF"/>
                </a:highlight>
              </a:rPr>
              <a:t>So they seized them and put them in custody until the next day, since it was already evening. </a:t>
            </a:r>
            <a:endParaRPr>
              <a:solidFill>
                <a:schemeClr val="dk1"/>
              </a:solidFill>
              <a:highlight>
                <a:srgbClr val="FFFFFF"/>
              </a:highlight>
            </a:endParaRPr>
          </a:p>
          <a:p>
            <a:pPr indent="0" lvl="0" marL="0" rtl="0" algn="l">
              <a:spcBef>
                <a:spcPts val="1200"/>
              </a:spcBef>
              <a:spcAft>
                <a:spcPts val="1200"/>
              </a:spcAft>
              <a:buNone/>
            </a:pPr>
            <a:r>
              <a:rPr b="1" lang="en">
                <a:solidFill>
                  <a:schemeClr val="dk1"/>
                </a:solidFill>
                <a:highlight>
                  <a:srgbClr val="FFFFFF"/>
                </a:highlight>
              </a:rPr>
              <a:t>4 </a:t>
            </a:r>
            <a:r>
              <a:rPr lang="en">
                <a:solidFill>
                  <a:schemeClr val="dk1"/>
                </a:solidFill>
                <a:highlight>
                  <a:srgbClr val="FFFFFF"/>
                </a:highlight>
              </a:rPr>
              <a:t>But many of those who </a:t>
            </a:r>
            <a:r>
              <a:rPr i="1" lang="en">
                <a:solidFill>
                  <a:schemeClr val="dk1"/>
                </a:solidFill>
                <a:highlight>
                  <a:srgbClr val="FFFFFF"/>
                </a:highlight>
              </a:rPr>
              <a:t>heard the message believed</a:t>
            </a:r>
            <a:r>
              <a:rPr lang="en">
                <a:solidFill>
                  <a:schemeClr val="dk1"/>
                </a:solidFill>
                <a:highlight>
                  <a:srgbClr val="FFFFFF"/>
                </a:highlight>
              </a:rPr>
              <a:t>, and the number of the men came to about 5,000.</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8" name="Google Shape;68;p15"/>
          <p:cNvPicPr preferRelativeResize="0"/>
          <p:nvPr/>
        </p:nvPicPr>
        <p:blipFill>
          <a:blip r:embed="rId3">
            <a:alphaModFix/>
          </a:blip>
          <a:stretch>
            <a:fillRect/>
          </a:stretch>
        </p:blipFill>
        <p:spPr>
          <a:xfrm>
            <a:off x="1143000" y="0"/>
            <a:ext cx="6857999"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266050"/>
            <a:ext cx="8520600" cy="5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Acts 4:5-10</a:t>
            </a:r>
            <a:endParaRPr/>
          </a:p>
        </p:txBody>
      </p:sp>
      <p:sp>
        <p:nvSpPr>
          <p:cNvPr id="74" name="Google Shape;74;p16"/>
          <p:cNvSpPr txBox="1"/>
          <p:nvPr>
            <p:ph idx="1" type="body"/>
          </p:nvPr>
        </p:nvSpPr>
        <p:spPr>
          <a:xfrm>
            <a:off x="311700" y="1021300"/>
            <a:ext cx="8520600" cy="3737400"/>
          </a:xfrm>
          <a:prstGeom prst="rect">
            <a:avLst/>
          </a:prstGeom>
        </p:spPr>
        <p:txBody>
          <a:bodyPr anchorCtr="0" anchor="t" bIns="91425" lIns="91425" spcFirstLastPara="1" rIns="91425" wrap="square" tIns="91425">
            <a:normAutofit fontScale="32500" lnSpcReduction="10000"/>
          </a:bodyPr>
          <a:lstStyle/>
          <a:p>
            <a:pPr indent="0" lvl="0" marL="0" rtl="0" algn="l">
              <a:spcBef>
                <a:spcPts val="1200"/>
              </a:spcBef>
              <a:spcAft>
                <a:spcPts val="0"/>
              </a:spcAft>
              <a:buNone/>
            </a:pPr>
            <a:r>
              <a:rPr b="1" lang="en" sz="5500">
                <a:solidFill>
                  <a:schemeClr val="dk1"/>
                </a:solidFill>
                <a:highlight>
                  <a:srgbClr val="FFFFFF"/>
                </a:highlight>
              </a:rPr>
              <a:t>5 </a:t>
            </a:r>
            <a:r>
              <a:rPr lang="en" sz="5500">
                <a:solidFill>
                  <a:schemeClr val="dk1"/>
                </a:solidFill>
                <a:highlight>
                  <a:srgbClr val="FFFFFF"/>
                </a:highlight>
              </a:rPr>
              <a:t>The next day, their rulers, elders, and scribes assembled in Jerusalem </a:t>
            </a:r>
            <a:endParaRPr sz="5500">
              <a:solidFill>
                <a:schemeClr val="dk1"/>
              </a:solidFill>
              <a:highlight>
                <a:srgbClr val="FFFFFF"/>
              </a:highlight>
            </a:endParaRPr>
          </a:p>
          <a:p>
            <a:pPr indent="0" lvl="0" marL="0" rtl="0" algn="l">
              <a:spcBef>
                <a:spcPts val="1200"/>
              </a:spcBef>
              <a:spcAft>
                <a:spcPts val="0"/>
              </a:spcAft>
              <a:buNone/>
            </a:pPr>
            <a:r>
              <a:rPr b="1" lang="en" sz="5500">
                <a:solidFill>
                  <a:schemeClr val="dk1"/>
                </a:solidFill>
                <a:highlight>
                  <a:srgbClr val="FFFFFF"/>
                </a:highlight>
              </a:rPr>
              <a:t>6 </a:t>
            </a:r>
            <a:r>
              <a:rPr lang="en" sz="5500">
                <a:solidFill>
                  <a:schemeClr val="dk1"/>
                </a:solidFill>
                <a:highlight>
                  <a:srgbClr val="FFFFFF"/>
                </a:highlight>
              </a:rPr>
              <a:t>with Annas the high priest, Caiaphas, John and Alexander, and all the members of the high-priestly family.</a:t>
            </a:r>
            <a:endParaRPr sz="5500">
              <a:solidFill>
                <a:schemeClr val="dk1"/>
              </a:solidFill>
              <a:highlight>
                <a:srgbClr val="FFFFFF"/>
              </a:highlight>
            </a:endParaRPr>
          </a:p>
          <a:p>
            <a:pPr indent="0" lvl="0" marL="0" rtl="0" algn="l">
              <a:spcBef>
                <a:spcPts val="1200"/>
              </a:spcBef>
              <a:spcAft>
                <a:spcPts val="0"/>
              </a:spcAft>
              <a:buClr>
                <a:schemeClr val="dk1"/>
              </a:buClr>
              <a:buSzPts val="358"/>
              <a:buFont typeface="Arial"/>
              <a:buNone/>
            </a:pPr>
            <a:r>
              <a:rPr b="1" lang="en" sz="5500">
                <a:solidFill>
                  <a:schemeClr val="dk1"/>
                </a:solidFill>
                <a:highlight>
                  <a:srgbClr val="FFFFFF"/>
                </a:highlight>
              </a:rPr>
              <a:t>7 </a:t>
            </a:r>
            <a:r>
              <a:rPr lang="en" sz="5500">
                <a:solidFill>
                  <a:schemeClr val="dk1"/>
                </a:solidFill>
                <a:highlight>
                  <a:srgbClr val="FFFFFF"/>
                </a:highlight>
              </a:rPr>
              <a:t>After they had Peter and John stand before them, they asked the question: “By what power or in what name have you done this?”</a:t>
            </a:r>
            <a:endParaRPr sz="5500">
              <a:solidFill>
                <a:schemeClr val="dk1"/>
              </a:solidFill>
              <a:highlight>
                <a:srgbClr val="FFFFFF"/>
              </a:highlight>
            </a:endParaRPr>
          </a:p>
          <a:p>
            <a:pPr indent="0" lvl="0" marL="0" rtl="0" algn="l">
              <a:spcBef>
                <a:spcPts val="1200"/>
              </a:spcBef>
              <a:spcAft>
                <a:spcPts val="0"/>
              </a:spcAft>
              <a:buClr>
                <a:schemeClr val="dk1"/>
              </a:buClr>
              <a:buSzPts val="358"/>
              <a:buFont typeface="Arial"/>
              <a:buNone/>
            </a:pPr>
            <a:r>
              <a:rPr b="1" lang="en" sz="5500">
                <a:solidFill>
                  <a:schemeClr val="dk1"/>
                </a:solidFill>
                <a:highlight>
                  <a:schemeClr val="lt1"/>
                </a:highlight>
              </a:rPr>
              <a:t>8 </a:t>
            </a:r>
            <a:r>
              <a:rPr lang="en" sz="5500">
                <a:solidFill>
                  <a:schemeClr val="dk1"/>
                </a:solidFill>
                <a:highlight>
                  <a:schemeClr val="lt1"/>
                </a:highlight>
              </a:rPr>
              <a:t>Then Peter was </a:t>
            </a:r>
            <a:r>
              <a:rPr b="1" i="1" lang="en" sz="5500">
                <a:solidFill>
                  <a:schemeClr val="dk1"/>
                </a:solidFill>
                <a:highlight>
                  <a:schemeClr val="lt1"/>
                </a:highlight>
              </a:rPr>
              <a:t>filled with the Holy Spirit</a:t>
            </a:r>
            <a:r>
              <a:rPr lang="en" sz="5500">
                <a:solidFill>
                  <a:schemeClr val="dk1"/>
                </a:solidFill>
                <a:highlight>
                  <a:schemeClr val="lt1"/>
                </a:highlight>
              </a:rPr>
              <a:t> and said to them, “Rulers of the people and elders:</a:t>
            </a:r>
            <a:endParaRPr sz="5500">
              <a:solidFill>
                <a:schemeClr val="dk1"/>
              </a:solidFill>
              <a:highlight>
                <a:schemeClr val="lt1"/>
              </a:highlight>
            </a:endParaRPr>
          </a:p>
          <a:p>
            <a:pPr indent="0" lvl="0" marL="0" rtl="0" algn="l">
              <a:spcBef>
                <a:spcPts val="1200"/>
              </a:spcBef>
              <a:spcAft>
                <a:spcPts val="0"/>
              </a:spcAft>
              <a:buClr>
                <a:schemeClr val="dk1"/>
              </a:buClr>
              <a:buSzPts val="358"/>
              <a:buFont typeface="Arial"/>
              <a:buNone/>
            </a:pPr>
            <a:r>
              <a:rPr b="1" lang="en" sz="5500">
                <a:solidFill>
                  <a:schemeClr val="dk1"/>
                </a:solidFill>
                <a:highlight>
                  <a:schemeClr val="lt1"/>
                </a:highlight>
              </a:rPr>
              <a:t>9 </a:t>
            </a:r>
            <a:r>
              <a:rPr lang="en" sz="5500">
                <a:solidFill>
                  <a:schemeClr val="dk1"/>
                </a:solidFill>
                <a:highlight>
                  <a:schemeClr val="lt1"/>
                </a:highlight>
              </a:rPr>
              <a:t>If we are being examined today about a good deed done to a disabled man—by what means he was healed—</a:t>
            </a:r>
            <a:endParaRPr sz="5500">
              <a:solidFill>
                <a:schemeClr val="dk1"/>
              </a:solidFill>
              <a:highlight>
                <a:srgbClr val="FFFFFF"/>
              </a:highlight>
            </a:endParaRPr>
          </a:p>
          <a:p>
            <a:pPr indent="0" lvl="0" marL="0" rtl="0" algn="l">
              <a:spcBef>
                <a:spcPts val="1200"/>
              </a:spcBef>
              <a:spcAft>
                <a:spcPts val="1200"/>
              </a:spcAft>
              <a:buNone/>
            </a:pPr>
            <a:r>
              <a:t/>
            </a:r>
            <a:endParaRPr>
              <a:solidFill>
                <a:schemeClr val="dk1"/>
              </a:solidFill>
              <a:highlight>
                <a:srgbClr val="FFFFFF"/>
              </a:highlight>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1" name="Google Shape;81;p17"/>
          <p:cNvPicPr preferRelativeResize="0"/>
          <p:nvPr/>
        </p:nvPicPr>
        <p:blipFill>
          <a:blip r:embed="rId3">
            <a:alphaModFix/>
          </a:blip>
          <a:stretch>
            <a:fillRect/>
          </a:stretch>
        </p:blipFill>
        <p:spPr>
          <a:xfrm>
            <a:off x="1318122" y="0"/>
            <a:ext cx="6507756"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388620" lvl="0" marL="457200" rtl="0" algn="l">
              <a:spcBef>
                <a:spcPts val="0"/>
              </a:spcBef>
              <a:spcAft>
                <a:spcPts val="0"/>
              </a:spcAft>
              <a:buSzPct val="100000"/>
              <a:buAutoNum type="romanUcPeriod"/>
            </a:pPr>
            <a:r>
              <a:rPr lang="en"/>
              <a:t>Courageous Leaders Are Filled with God’s Spirit (v.8) </a:t>
            </a:r>
            <a:endParaRPr/>
          </a:p>
        </p:txBody>
      </p:sp>
      <p:sp>
        <p:nvSpPr>
          <p:cNvPr id="87" name="Google Shape;87;p18"/>
          <p:cNvSpPr txBox="1"/>
          <p:nvPr>
            <p:ph idx="1" type="body"/>
          </p:nvPr>
        </p:nvSpPr>
        <p:spPr>
          <a:xfrm>
            <a:off x="311700" y="1147100"/>
            <a:ext cx="8520600" cy="3421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900">
                <a:solidFill>
                  <a:srgbClr val="001320"/>
                </a:solidFill>
                <a:highlight>
                  <a:srgbClr val="FFFFFF"/>
                </a:highlight>
              </a:rPr>
              <a:t>Filled </a:t>
            </a:r>
            <a:endParaRPr b="1" sz="1900">
              <a:solidFill>
                <a:srgbClr val="001320"/>
              </a:solidFill>
              <a:highlight>
                <a:srgbClr val="FFFFFF"/>
              </a:highlight>
            </a:endParaRPr>
          </a:p>
          <a:p>
            <a:pPr indent="0" lvl="0" marL="0" rtl="0" algn="l">
              <a:spcBef>
                <a:spcPts val="1200"/>
              </a:spcBef>
              <a:spcAft>
                <a:spcPts val="0"/>
              </a:spcAft>
              <a:buNone/>
            </a:pPr>
            <a:r>
              <a:rPr lang="en" sz="1900">
                <a:solidFill>
                  <a:srgbClr val="001320"/>
                </a:solidFill>
                <a:highlight>
                  <a:srgbClr val="FFFFFF"/>
                </a:highlight>
              </a:rPr>
              <a:t>Πλήθω    </a:t>
            </a:r>
            <a:r>
              <a:rPr i="1" lang="en">
                <a:solidFill>
                  <a:srgbClr val="001320"/>
                </a:solidFill>
                <a:highlight>
                  <a:srgbClr val="FFFFFF"/>
                </a:highlight>
                <a:latin typeface="Roboto"/>
                <a:ea typeface="Roboto"/>
                <a:cs typeface="Roboto"/>
                <a:sym typeface="Roboto"/>
              </a:rPr>
              <a:t>plḗthō</a:t>
            </a:r>
            <a:endParaRPr i="1">
              <a:solidFill>
                <a:srgbClr val="001320"/>
              </a:solidFill>
              <a:highlight>
                <a:srgbClr val="FFFFFF"/>
              </a:highlight>
              <a:latin typeface="Roboto"/>
              <a:ea typeface="Roboto"/>
              <a:cs typeface="Roboto"/>
              <a:sym typeface="Roboto"/>
            </a:endParaRPr>
          </a:p>
          <a:p>
            <a:pPr indent="0" lvl="0" marL="0" rtl="0" algn="l">
              <a:spcBef>
                <a:spcPts val="1200"/>
              </a:spcBef>
              <a:spcAft>
                <a:spcPts val="0"/>
              </a:spcAft>
              <a:buNone/>
            </a:pPr>
            <a:r>
              <a:rPr lang="en">
                <a:solidFill>
                  <a:srgbClr val="001320"/>
                </a:solidFill>
                <a:highlight>
                  <a:srgbClr val="FFFFFF"/>
                </a:highlight>
                <a:latin typeface="Roboto"/>
                <a:ea typeface="Roboto"/>
                <a:cs typeface="Roboto"/>
                <a:sym typeface="Roboto"/>
              </a:rPr>
              <a:t>expresses </a:t>
            </a:r>
            <a:r>
              <a:rPr i="1" lang="en">
                <a:solidFill>
                  <a:srgbClr val="001320"/>
                </a:solidFill>
                <a:highlight>
                  <a:srgbClr val="FFFFFF"/>
                </a:highlight>
                <a:latin typeface="Roboto"/>
                <a:ea typeface="Roboto"/>
                <a:cs typeface="Roboto"/>
                <a:sym typeface="Roboto"/>
              </a:rPr>
              <a:t>totality</a:t>
            </a:r>
            <a:r>
              <a:rPr lang="en">
                <a:solidFill>
                  <a:srgbClr val="001320"/>
                </a:solidFill>
                <a:highlight>
                  <a:srgbClr val="FFFFFF"/>
                </a:highlight>
                <a:latin typeface="Roboto"/>
                <a:ea typeface="Roboto"/>
                <a:cs typeface="Roboto"/>
                <a:sym typeface="Roboto"/>
              </a:rPr>
              <a:t>, and implies full </a:t>
            </a:r>
            <a:r>
              <a:rPr i="1" lang="en">
                <a:solidFill>
                  <a:srgbClr val="001320"/>
                </a:solidFill>
                <a:highlight>
                  <a:srgbClr val="FFFFFF"/>
                </a:highlight>
                <a:latin typeface="Roboto"/>
                <a:ea typeface="Roboto"/>
                <a:cs typeface="Roboto"/>
                <a:sym typeface="Roboto"/>
              </a:rPr>
              <a:t>quantity</a:t>
            </a:r>
            <a:r>
              <a:rPr lang="en">
                <a:solidFill>
                  <a:srgbClr val="001320"/>
                </a:solidFill>
                <a:highlight>
                  <a:srgbClr val="FFFFFF"/>
                </a:highlight>
                <a:latin typeface="Roboto"/>
                <a:ea typeface="Roboto"/>
                <a:cs typeface="Roboto"/>
                <a:sym typeface="Roboto"/>
              </a:rPr>
              <a:t> ("up to the max")</a:t>
            </a:r>
            <a:endParaRPr>
              <a:solidFill>
                <a:srgbClr val="001320"/>
              </a:solidFill>
              <a:highlight>
                <a:srgbClr val="FFFFFF"/>
              </a:highlight>
              <a:latin typeface="Roboto"/>
              <a:ea typeface="Roboto"/>
              <a:cs typeface="Roboto"/>
              <a:sym typeface="Roboto"/>
            </a:endParaRPr>
          </a:p>
          <a:p>
            <a:pPr indent="0" lvl="0" marL="0" rtl="0" algn="l">
              <a:spcBef>
                <a:spcPts val="1200"/>
              </a:spcBef>
              <a:spcAft>
                <a:spcPts val="0"/>
              </a:spcAft>
              <a:buNone/>
            </a:pPr>
            <a:r>
              <a:rPr lang="en">
                <a:solidFill>
                  <a:srgbClr val="001320"/>
                </a:solidFill>
                <a:highlight>
                  <a:srgbClr val="FFFFFF"/>
                </a:highlight>
                <a:latin typeface="Roboto"/>
                <a:ea typeface="Roboto"/>
                <a:cs typeface="Roboto"/>
                <a:sym typeface="Roboto"/>
              </a:rPr>
              <a:t>that which is complete in itself because of </a:t>
            </a:r>
            <a:r>
              <a:rPr i="1" lang="en">
                <a:solidFill>
                  <a:srgbClr val="001320"/>
                </a:solidFill>
                <a:highlight>
                  <a:srgbClr val="FFFFFF"/>
                </a:highlight>
                <a:latin typeface="Roboto"/>
                <a:ea typeface="Roboto"/>
                <a:cs typeface="Roboto"/>
                <a:sym typeface="Roboto"/>
              </a:rPr>
              <a:t>plentitude</a:t>
            </a:r>
            <a:endParaRPr i="1">
              <a:solidFill>
                <a:srgbClr val="001320"/>
              </a:solidFill>
              <a:highlight>
                <a:srgbClr val="FFFFFF"/>
              </a:highlight>
              <a:latin typeface="Roboto"/>
              <a:ea typeface="Roboto"/>
              <a:cs typeface="Roboto"/>
              <a:sym typeface="Roboto"/>
            </a:endParaRPr>
          </a:p>
          <a:p>
            <a:pPr indent="0" lvl="0" marL="0" rtl="0" algn="l">
              <a:spcBef>
                <a:spcPts val="1200"/>
              </a:spcBef>
              <a:spcAft>
                <a:spcPts val="0"/>
              </a:spcAft>
              <a:buNone/>
            </a:pPr>
            <a:r>
              <a:rPr lang="en">
                <a:solidFill>
                  <a:srgbClr val="001320"/>
                </a:solidFill>
                <a:highlight>
                  <a:srgbClr val="FFFFFF"/>
                </a:highlight>
                <a:latin typeface="Roboto"/>
                <a:ea typeface="Roboto"/>
                <a:cs typeface="Roboto"/>
                <a:sym typeface="Roboto"/>
              </a:rPr>
              <a:t>Shows that it was a repeatable experience </a:t>
            </a:r>
            <a:endParaRPr>
              <a:solidFill>
                <a:srgbClr val="001320"/>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a:solidFill>
                <a:srgbClr val="001320"/>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sz="1200">
              <a:solidFill>
                <a:srgbClr val="001320"/>
              </a:solidFill>
              <a:highlight>
                <a:srgbClr val="FFFFFF"/>
              </a:highlight>
              <a:latin typeface="Roboto"/>
              <a:ea typeface="Roboto"/>
              <a:cs typeface="Roboto"/>
              <a:sym typeface="Roboto"/>
            </a:endParaRPr>
          </a:p>
          <a:p>
            <a:pPr indent="0" lvl="0" marL="0" rtl="0" algn="l">
              <a:spcBef>
                <a:spcPts val="1200"/>
              </a:spcBef>
              <a:spcAft>
                <a:spcPts val="1200"/>
              </a:spcAft>
              <a:buNone/>
            </a:pPr>
            <a:r>
              <a:t/>
            </a:r>
            <a:endParaRPr sz="1200">
              <a:solidFill>
                <a:srgbClr val="001320"/>
              </a:solidFill>
              <a:highlight>
                <a:srgbClr val="FFFFFF"/>
              </a:highligh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244425"/>
            <a:ext cx="8520600" cy="773400"/>
          </a:xfrm>
          <a:prstGeom prst="rect">
            <a:avLst/>
          </a:prstGeom>
        </p:spPr>
        <p:txBody>
          <a:bodyPr anchorCtr="0" anchor="t" bIns="91425" lIns="91425" spcFirstLastPara="1" rIns="91425" wrap="square" tIns="91425">
            <a:normAutofit/>
          </a:bodyPr>
          <a:lstStyle/>
          <a:p>
            <a:pPr indent="-406400" lvl="0" marL="457200" rtl="0" algn="l">
              <a:spcBef>
                <a:spcPts val="0"/>
              </a:spcBef>
              <a:spcAft>
                <a:spcPts val="0"/>
              </a:spcAft>
              <a:buSzPts val="2800"/>
              <a:buAutoNum type="romanUcPeriod"/>
            </a:pPr>
            <a:r>
              <a:rPr lang="en"/>
              <a:t>Courageous Leaders Are Filled with God’s Spirit </a:t>
            </a:r>
            <a:endParaRPr/>
          </a:p>
        </p:txBody>
      </p:sp>
      <p:sp>
        <p:nvSpPr>
          <p:cNvPr id="93" name="Google Shape;93;p19"/>
          <p:cNvSpPr txBox="1"/>
          <p:nvPr>
            <p:ph idx="1" type="body"/>
          </p:nvPr>
        </p:nvSpPr>
        <p:spPr>
          <a:xfrm>
            <a:off x="225725" y="1152475"/>
            <a:ext cx="8763300" cy="3865200"/>
          </a:xfrm>
          <a:prstGeom prst="rect">
            <a:avLst/>
          </a:prstGeom>
        </p:spPr>
        <p:txBody>
          <a:bodyPr anchorCtr="0" anchor="t" bIns="91425" lIns="91425" spcFirstLastPara="1" rIns="91425" wrap="square" tIns="91425">
            <a:normAutofit fontScale="25000" lnSpcReduction="10000"/>
          </a:bodyPr>
          <a:lstStyle/>
          <a:p>
            <a:pPr indent="-334962" lvl="0" marL="457200" rtl="0" algn="l">
              <a:lnSpc>
                <a:spcPct val="200000"/>
              </a:lnSpc>
              <a:spcBef>
                <a:spcPts val="0"/>
              </a:spcBef>
              <a:spcAft>
                <a:spcPts val="0"/>
              </a:spcAft>
              <a:buSzPct val="100000"/>
              <a:buChar char="➢"/>
            </a:pPr>
            <a:r>
              <a:rPr lang="en" sz="6700"/>
              <a:t>Being filled with the Holy Spirit leads to </a:t>
            </a:r>
            <a:r>
              <a:rPr b="1" i="1" lang="en" sz="6700"/>
              <a:t>boldness</a:t>
            </a:r>
            <a:r>
              <a:rPr lang="en" sz="6700"/>
              <a:t> to stand firm in persecution</a:t>
            </a:r>
            <a:endParaRPr sz="6700"/>
          </a:p>
          <a:p>
            <a:pPr indent="-334962" lvl="0" marL="457200" rtl="0" algn="l">
              <a:lnSpc>
                <a:spcPct val="200000"/>
              </a:lnSpc>
              <a:spcBef>
                <a:spcPts val="0"/>
              </a:spcBef>
              <a:spcAft>
                <a:spcPts val="0"/>
              </a:spcAft>
              <a:buSzPct val="100000"/>
              <a:buChar char="➢"/>
            </a:pPr>
            <a:r>
              <a:rPr lang="en" sz="6700"/>
              <a:t>Being filled with the Holy Spirit leads to conviction that only Christ saves</a:t>
            </a:r>
            <a:endParaRPr sz="6700"/>
          </a:p>
          <a:p>
            <a:pPr indent="-334962" lvl="0" marL="457200" rtl="0" algn="l">
              <a:lnSpc>
                <a:spcPct val="200000"/>
              </a:lnSpc>
              <a:spcBef>
                <a:spcPts val="0"/>
              </a:spcBef>
              <a:spcAft>
                <a:spcPts val="0"/>
              </a:spcAft>
              <a:buSzPct val="100000"/>
              <a:buChar char="➢"/>
            </a:pPr>
            <a:r>
              <a:rPr lang="en" sz="6700"/>
              <a:t>Being filled with the Holy Spirit motivates to keep on verbally sharing gospel </a:t>
            </a:r>
            <a:endParaRPr sz="6700"/>
          </a:p>
          <a:p>
            <a:pPr indent="-334962" lvl="0" marL="457200" rtl="0" algn="l">
              <a:lnSpc>
                <a:spcPct val="200000"/>
              </a:lnSpc>
              <a:spcBef>
                <a:spcPts val="0"/>
              </a:spcBef>
              <a:spcAft>
                <a:spcPts val="0"/>
              </a:spcAft>
              <a:buSzPct val="100000"/>
              <a:buChar char="➢"/>
            </a:pPr>
            <a:r>
              <a:rPr lang="en" sz="6700"/>
              <a:t>Being filled with the Holy Spirit leads to a joyful and purposeful Christian life</a:t>
            </a:r>
            <a:endParaRPr sz="6700"/>
          </a:p>
          <a:p>
            <a:pPr indent="-334962" lvl="0" marL="457200" rtl="0" algn="l">
              <a:lnSpc>
                <a:spcPct val="200000"/>
              </a:lnSpc>
              <a:spcBef>
                <a:spcPts val="0"/>
              </a:spcBef>
              <a:spcAft>
                <a:spcPts val="0"/>
              </a:spcAft>
              <a:buSzPct val="100000"/>
              <a:buChar char="➢"/>
            </a:pPr>
            <a:r>
              <a:rPr lang="en" sz="6700"/>
              <a:t>Being filled with the Holy Spirit helps church on meeting the needs of the community </a:t>
            </a:r>
            <a:endParaRPr sz="6700"/>
          </a:p>
          <a:p>
            <a:pPr indent="-334962" lvl="0" marL="457200" rtl="0" algn="l">
              <a:lnSpc>
                <a:spcPct val="200000"/>
              </a:lnSpc>
              <a:spcBef>
                <a:spcPts val="0"/>
              </a:spcBef>
              <a:spcAft>
                <a:spcPts val="0"/>
              </a:spcAft>
              <a:buSzPct val="100000"/>
              <a:buChar char="➢"/>
            </a:pPr>
            <a:r>
              <a:rPr lang="en" sz="6700"/>
              <a:t>Being filled with the Holy Spirit makes church a faithful witness and grows the church </a:t>
            </a:r>
            <a:endParaRPr sz="6700"/>
          </a:p>
          <a:p>
            <a:pPr indent="0" lvl="0" marL="0" rtl="0" algn="l">
              <a:lnSpc>
                <a:spcPct val="200000"/>
              </a:lnSpc>
              <a:spcBef>
                <a:spcPts val="1200"/>
              </a:spcBef>
              <a:spcAft>
                <a:spcPts val="0"/>
              </a:spcAft>
              <a:buNone/>
            </a:pPr>
            <a:r>
              <a:t/>
            </a:r>
            <a:endParaRPr/>
          </a:p>
          <a:p>
            <a:pPr indent="0" lvl="0" marL="0" rtl="0" algn="l">
              <a:spcBef>
                <a:spcPts val="1200"/>
              </a:spcBef>
              <a:spcAft>
                <a:spcPts val="0"/>
              </a:spcAft>
              <a:buNone/>
            </a:pPr>
            <a:r>
              <a:t/>
            </a:r>
            <a:endParaRPr sz="1200">
              <a:solidFill>
                <a:srgbClr val="001320"/>
              </a:solidFill>
              <a:highlight>
                <a:srgbClr val="FFFFFF"/>
              </a:highlight>
              <a:latin typeface="Roboto"/>
              <a:ea typeface="Roboto"/>
              <a:cs typeface="Roboto"/>
              <a:sym typeface="Roboto"/>
            </a:endParaRPr>
          </a:p>
          <a:p>
            <a:pPr indent="0" lvl="0" marL="0" rtl="0" algn="l">
              <a:spcBef>
                <a:spcPts val="1200"/>
              </a:spcBef>
              <a:spcAft>
                <a:spcPts val="1200"/>
              </a:spcAft>
              <a:buNone/>
            </a:pPr>
            <a:r>
              <a:t/>
            </a:r>
            <a:endParaRPr sz="1200">
              <a:solidFill>
                <a:srgbClr val="001320"/>
              </a:solidFill>
              <a:highlight>
                <a:srgbClr val="FFFFFF"/>
              </a:highlight>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animEffect filter="fade" transition="in">
                                      <p:cBhvr>
                                        <p:cTn dur="1000"/>
                                        <p:tgtEl>
                                          <p:spTgt spid="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animEffect filter="fade" transition="in">
                                      <p:cBhvr>
                                        <p:cTn dur="1000"/>
                                        <p:tgtEl>
                                          <p:spTgt spid="9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2" st="2"/>
                                            </p:txEl>
                                          </p:spTgt>
                                        </p:tgtEl>
                                        <p:attrNameLst>
                                          <p:attrName>style.visibility</p:attrName>
                                        </p:attrNameLst>
                                      </p:cBhvr>
                                      <p:to>
                                        <p:strVal val="visible"/>
                                      </p:to>
                                    </p:set>
                                    <p:animEffect filter="fade" transition="in">
                                      <p:cBhvr>
                                        <p:cTn dur="1000"/>
                                        <p:tgtEl>
                                          <p:spTgt spid="9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3" st="3"/>
                                            </p:txEl>
                                          </p:spTgt>
                                        </p:tgtEl>
                                        <p:attrNameLst>
                                          <p:attrName>style.visibility</p:attrName>
                                        </p:attrNameLst>
                                      </p:cBhvr>
                                      <p:to>
                                        <p:strVal val="visible"/>
                                      </p:to>
                                    </p:set>
                                    <p:animEffect filter="fade" transition="in">
                                      <p:cBhvr>
                                        <p:cTn dur="1000"/>
                                        <p:tgtEl>
                                          <p:spTgt spid="9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4" st="4"/>
                                            </p:txEl>
                                          </p:spTgt>
                                        </p:tgtEl>
                                        <p:attrNameLst>
                                          <p:attrName>style.visibility</p:attrName>
                                        </p:attrNameLst>
                                      </p:cBhvr>
                                      <p:to>
                                        <p:strVal val="visible"/>
                                      </p:to>
                                    </p:set>
                                    <p:animEffect filter="fade" transition="in">
                                      <p:cBhvr>
                                        <p:cTn dur="1000"/>
                                        <p:tgtEl>
                                          <p:spTgt spid="9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5" st="5"/>
                                            </p:txEl>
                                          </p:spTgt>
                                        </p:tgtEl>
                                        <p:attrNameLst>
                                          <p:attrName>style.visibility</p:attrName>
                                        </p:attrNameLst>
                                      </p:cBhvr>
                                      <p:to>
                                        <p:strVal val="visible"/>
                                      </p:to>
                                    </p:set>
                                    <p:animEffect filter="fade" transition="in">
                                      <p:cBhvr>
                                        <p:cTn dur="1000"/>
                                        <p:tgtEl>
                                          <p:spTgt spid="9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6" st="6"/>
                                            </p:txEl>
                                          </p:spTgt>
                                        </p:tgtEl>
                                        <p:attrNameLst>
                                          <p:attrName>style.visibility</p:attrName>
                                        </p:attrNameLst>
                                      </p:cBhvr>
                                      <p:to>
                                        <p:strVal val="visible"/>
                                      </p:to>
                                    </p:set>
                                    <p:animEffect filter="fade" transition="in">
                                      <p:cBhvr>
                                        <p:cTn dur="1000"/>
                                        <p:tgtEl>
                                          <p:spTgt spid="9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7" st="7"/>
                                            </p:txEl>
                                          </p:spTgt>
                                        </p:tgtEl>
                                        <p:attrNameLst>
                                          <p:attrName>style.visibility</p:attrName>
                                        </p:attrNameLst>
                                      </p:cBhvr>
                                      <p:to>
                                        <p:strVal val="visible"/>
                                      </p:to>
                                    </p:set>
                                    <p:animEffect filter="fade" transition="in">
                                      <p:cBhvr>
                                        <p:cTn dur="1000"/>
                                        <p:tgtEl>
                                          <p:spTgt spid="9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8" st="8"/>
                                            </p:txEl>
                                          </p:spTgt>
                                        </p:tgtEl>
                                        <p:attrNameLst>
                                          <p:attrName>style.visibility</p:attrName>
                                        </p:attrNameLst>
                                      </p:cBhvr>
                                      <p:to>
                                        <p:strVal val="visible"/>
                                      </p:to>
                                    </p:set>
                                    <p:animEffect filter="fade" transition="in">
                                      <p:cBhvr>
                                        <p:cTn dur="1000"/>
                                        <p:tgtEl>
                                          <p:spTgt spid="93">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193475"/>
            <a:ext cx="8520600" cy="580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Acts 4:10-12</a:t>
            </a:r>
            <a:endParaRPr/>
          </a:p>
        </p:txBody>
      </p:sp>
      <p:sp>
        <p:nvSpPr>
          <p:cNvPr id="99" name="Google Shape;99;p20"/>
          <p:cNvSpPr txBox="1"/>
          <p:nvPr>
            <p:ph idx="1" type="body"/>
          </p:nvPr>
        </p:nvSpPr>
        <p:spPr>
          <a:xfrm>
            <a:off x="311700" y="862625"/>
            <a:ext cx="8520600" cy="3706200"/>
          </a:xfrm>
          <a:prstGeom prst="rect">
            <a:avLst/>
          </a:prstGeom>
        </p:spPr>
        <p:txBody>
          <a:bodyPr anchorCtr="0" anchor="t" bIns="91425" lIns="91425" spcFirstLastPara="1" rIns="91425" wrap="square" tIns="91425">
            <a:normAutofit fontScale="25000" lnSpcReduction="20000"/>
          </a:bodyPr>
          <a:lstStyle/>
          <a:p>
            <a:pPr indent="0" lvl="0" marL="0" rtl="0" algn="l">
              <a:lnSpc>
                <a:spcPct val="150000"/>
              </a:lnSpc>
              <a:spcBef>
                <a:spcPts val="1200"/>
              </a:spcBef>
              <a:spcAft>
                <a:spcPts val="0"/>
              </a:spcAft>
              <a:buNone/>
            </a:pPr>
            <a:r>
              <a:rPr b="1" lang="en" sz="7200">
                <a:solidFill>
                  <a:schemeClr val="dk1"/>
                </a:solidFill>
                <a:highlight>
                  <a:srgbClr val="FFFFFF"/>
                </a:highlight>
              </a:rPr>
              <a:t>10 </a:t>
            </a:r>
            <a:r>
              <a:rPr i="1" lang="en" sz="7200">
                <a:solidFill>
                  <a:schemeClr val="dk1"/>
                </a:solidFill>
                <a:highlight>
                  <a:srgbClr val="FFFFFF"/>
                </a:highlight>
              </a:rPr>
              <a:t>let it be known to all</a:t>
            </a:r>
            <a:r>
              <a:rPr lang="en" sz="7200">
                <a:solidFill>
                  <a:schemeClr val="dk1"/>
                </a:solidFill>
                <a:highlight>
                  <a:srgbClr val="FFFFFF"/>
                </a:highlight>
              </a:rPr>
              <a:t> of you and to all the people of Israel, that by the name of Jesus Christ the Nazarene—whom you crucified and whom God raised from the dead—by Him this man is standing here before you healthy. </a:t>
            </a:r>
            <a:endParaRPr sz="7200">
              <a:solidFill>
                <a:schemeClr val="dk1"/>
              </a:solidFill>
              <a:highlight>
                <a:srgbClr val="FFFFFF"/>
              </a:highlight>
            </a:endParaRPr>
          </a:p>
          <a:p>
            <a:pPr indent="0" lvl="0" marL="0" rtl="0" algn="l">
              <a:lnSpc>
                <a:spcPct val="150000"/>
              </a:lnSpc>
              <a:spcBef>
                <a:spcPts val="1200"/>
              </a:spcBef>
              <a:spcAft>
                <a:spcPts val="0"/>
              </a:spcAft>
              <a:buNone/>
            </a:pPr>
            <a:r>
              <a:rPr b="1" lang="en" sz="7200">
                <a:solidFill>
                  <a:schemeClr val="dk1"/>
                </a:solidFill>
                <a:highlight>
                  <a:srgbClr val="FFFFFF"/>
                </a:highlight>
              </a:rPr>
              <a:t>11 </a:t>
            </a:r>
            <a:r>
              <a:rPr lang="en" sz="7200">
                <a:solidFill>
                  <a:schemeClr val="dk1"/>
                </a:solidFill>
                <a:highlight>
                  <a:srgbClr val="FFFFFF"/>
                </a:highlight>
              </a:rPr>
              <a:t>This Jesus is</a:t>
            </a:r>
            <a:endParaRPr sz="7200">
              <a:solidFill>
                <a:schemeClr val="dk1"/>
              </a:solidFill>
              <a:highlight>
                <a:srgbClr val="FFFFFF"/>
              </a:highlight>
            </a:endParaRPr>
          </a:p>
          <a:p>
            <a:pPr indent="0" lvl="0" marL="508000" rtl="0" algn="l">
              <a:lnSpc>
                <a:spcPct val="150000"/>
              </a:lnSpc>
              <a:spcBef>
                <a:spcPts val="1200"/>
              </a:spcBef>
              <a:spcAft>
                <a:spcPts val="0"/>
              </a:spcAft>
              <a:buNone/>
            </a:pPr>
            <a:r>
              <a:rPr i="1" lang="en" sz="7200">
                <a:solidFill>
                  <a:schemeClr val="dk1"/>
                </a:solidFill>
                <a:highlight>
                  <a:srgbClr val="FFFFFF"/>
                </a:highlight>
              </a:rPr>
              <a:t>the stone rejected by you builders,</a:t>
            </a:r>
            <a:endParaRPr i="1" sz="7200">
              <a:solidFill>
                <a:schemeClr val="dk1"/>
              </a:solidFill>
              <a:highlight>
                <a:srgbClr val="FFFFFF"/>
              </a:highlight>
            </a:endParaRPr>
          </a:p>
          <a:p>
            <a:pPr indent="0" lvl="0" marL="508000" rtl="0" algn="l">
              <a:lnSpc>
                <a:spcPct val="150000"/>
              </a:lnSpc>
              <a:spcBef>
                <a:spcPts val="1100"/>
              </a:spcBef>
              <a:spcAft>
                <a:spcPts val="0"/>
              </a:spcAft>
              <a:buNone/>
            </a:pPr>
            <a:r>
              <a:rPr i="1" lang="en" sz="7200">
                <a:solidFill>
                  <a:schemeClr val="dk1"/>
                </a:solidFill>
                <a:highlight>
                  <a:srgbClr val="FFFFFF"/>
                </a:highlight>
              </a:rPr>
              <a:t>which has become the cornerstone.</a:t>
            </a:r>
            <a:endParaRPr i="1" sz="7200">
              <a:solidFill>
                <a:schemeClr val="dk1"/>
              </a:solidFill>
              <a:highlight>
                <a:srgbClr val="FFFFFF"/>
              </a:highlight>
            </a:endParaRPr>
          </a:p>
          <a:p>
            <a:pPr indent="0" lvl="0" marL="0" rtl="0" algn="l">
              <a:lnSpc>
                <a:spcPct val="150000"/>
              </a:lnSpc>
              <a:spcBef>
                <a:spcPts val="1200"/>
              </a:spcBef>
              <a:spcAft>
                <a:spcPts val="0"/>
              </a:spcAft>
              <a:buNone/>
            </a:pPr>
            <a:r>
              <a:rPr b="1" lang="en" sz="7200">
                <a:solidFill>
                  <a:schemeClr val="dk1"/>
                </a:solidFill>
                <a:highlight>
                  <a:srgbClr val="FFFFFF"/>
                </a:highlight>
              </a:rPr>
              <a:t>12 </a:t>
            </a:r>
            <a:r>
              <a:rPr lang="en" sz="7200">
                <a:solidFill>
                  <a:schemeClr val="dk1"/>
                </a:solidFill>
                <a:highlight>
                  <a:srgbClr val="FFFFFF"/>
                </a:highlight>
              </a:rPr>
              <a:t>There is salvation in no one else, for there is no other name under heaven given to people, and we must be saved by it.”</a:t>
            </a:r>
            <a:endParaRPr sz="7200">
              <a:solidFill>
                <a:schemeClr val="dk1"/>
              </a:solidFill>
              <a:highlight>
                <a:srgbClr val="FFFFFF"/>
              </a:highlight>
            </a:endParaRPr>
          </a:p>
          <a:p>
            <a:pPr indent="0" lvl="0" marL="0" rtl="0" algn="l">
              <a:spcBef>
                <a:spcPts val="1200"/>
              </a:spcBef>
              <a:spcAft>
                <a:spcPts val="0"/>
              </a:spcAft>
              <a:buNone/>
            </a:pPr>
            <a:r>
              <a:t/>
            </a:r>
            <a:endParaRPr b="1">
              <a:solidFill>
                <a:schemeClr val="dk1"/>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b="1">
              <a:solidFill>
                <a:schemeClr val="dk1"/>
              </a:solidFill>
              <a:highlight>
                <a:srgbClr val="FFFFFF"/>
              </a:highlight>
              <a:latin typeface="Roboto"/>
              <a:ea typeface="Roboto"/>
              <a:cs typeface="Roboto"/>
              <a:sym typeface="Roboto"/>
            </a:endParaRPr>
          </a:p>
          <a:p>
            <a:pPr indent="0" lvl="0" marL="0" rtl="0" algn="l">
              <a:spcBef>
                <a:spcPts val="1200"/>
              </a:spcBef>
              <a:spcAft>
                <a:spcPts val="1200"/>
              </a:spcAft>
              <a:buNone/>
            </a:pPr>
            <a:r>
              <a:t/>
            </a:r>
            <a:endParaRPr>
              <a:solidFill>
                <a:schemeClr val="dk1"/>
              </a:solidFill>
              <a:highlight>
                <a:srgbClr val="FFFFFF"/>
              </a:highligh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273175"/>
            <a:ext cx="8520600" cy="74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II. Courageous Leaders Preach Exclusivity of Christ (v. 12)</a:t>
            </a:r>
            <a:endParaRPr/>
          </a:p>
        </p:txBody>
      </p:sp>
      <p:sp>
        <p:nvSpPr>
          <p:cNvPr id="105" name="Google Shape;105;p21"/>
          <p:cNvSpPr txBox="1"/>
          <p:nvPr>
            <p:ph idx="1" type="body"/>
          </p:nvPr>
        </p:nvSpPr>
        <p:spPr>
          <a:xfrm>
            <a:off x="172525" y="1152475"/>
            <a:ext cx="8813400" cy="3836400"/>
          </a:xfrm>
          <a:prstGeom prst="rect">
            <a:avLst/>
          </a:prstGeom>
        </p:spPr>
        <p:txBody>
          <a:bodyPr anchorCtr="0" anchor="t" bIns="91425" lIns="91425" spcFirstLastPara="1" rIns="91425" wrap="square" tIns="91425">
            <a:normAutofit fontScale="92500"/>
          </a:bodyPr>
          <a:lstStyle/>
          <a:p>
            <a:pPr indent="-340201" lvl="0" marL="457200" rtl="0" algn="l">
              <a:lnSpc>
                <a:spcPct val="200000"/>
              </a:lnSpc>
              <a:spcBef>
                <a:spcPts val="0"/>
              </a:spcBef>
              <a:spcAft>
                <a:spcPts val="0"/>
              </a:spcAft>
              <a:buSzPct val="100000"/>
              <a:buChar char="➢"/>
            </a:pPr>
            <a:r>
              <a:rPr lang="en" sz="1900"/>
              <a:t>No one </a:t>
            </a:r>
            <a:r>
              <a:rPr lang="en" sz="1900"/>
              <a:t>in the world can save the soul except the risen Christ (Rom. 3:21-31)</a:t>
            </a:r>
            <a:endParaRPr sz="1900"/>
          </a:p>
          <a:p>
            <a:pPr indent="-340201" lvl="0" marL="457200" rtl="0" algn="l">
              <a:lnSpc>
                <a:spcPct val="200000"/>
              </a:lnSpc>
              <a:spcBef>
                <a:spcPts val="0"/>
              </a:spcBef>
              <a:spcAft>
                <a:spcPts val="0"/>
              </a:spcAft>
              <a:buSzPct val="100000"/>
              <a:buChar char="➢"/>
            </a:pPr>
            <a:r>
              <a:rPr lang="en" sz="1900"/>
              <a:t>God ordained this plan of salvation (Gen. 3:15, Is.8:14-15, 52:13-53;12)</a:t>
            </a:r>
            <a:endParaRPr sz="1900"/>
          </a:p>
          <a:p>
            <a:pPr indent="-340201" lvl="0" marL="457200" rtl="0" algn="l">
              <a:lnSpc>
                <a:spcPct val="200000"/>
              </a:lnSpc>
              <a:spcBef>
                <a:spcPts val="0"/>
              </a:spcBef>
              <a:spcAft>
                <a:spcPts val="0"/>
              </a:spcAft>
              <a:buSzPct val="100000"/>
              <a:buChar char="➢"/>
            </a:pPr>
            <a:r>
              <a:rPr lang="en" sz="1900"/>
              <a:t>People must hear the gospel first to be saved (Rom. 10:17)</a:t>
            </a:r>
            <a:endParaRPr sz="1900"/>
          </a:p>
          <a:p>
            <a:pPr indent="-340201" lvl="0" marL="457200" rtl="0" algn="l">
              <a:lnSpc>
                <a:spcPct val="200000"/>
              </a:lnSpc>
              <a:spcBef>
                <a:spcPts val="0"/>
              </a:spcBef>
              <a:spcAft>
                <a:spcPts val="0"/>
              </a:spcAft>
              <a:buSzPct val="100000"/>
              <a:buChar char="➢"/>
            </a:pPr>
            <a:r>
              <a:rPr lang="en" sz="1900"/>
              <a:t>Gospel = Christ’s cross-work and resurrection from dead (1 Cor. 15:1-3)</a:t>
            </a:r>
            <a:endParaRPr sz="1900"/>
          </a:p>
          <a:p>
            <a:pPr indent="-340201" lvl="0" marL="457200" rtl="0" algn="l">
              <a:lnSpc>
                <a:spcPct val="200000"/>
              </a:lnSpc>
              <a:spcBef>
                <a:spcPts val="0"/>
              </a:spcBef>
              <a:spcAft>
                <a:spcPts val="0"/>
              </a:spcAft>
              <a:buSzPct val="100000"/>
              <a:buChar char="➢"/>
            </a:pPr>
            <a:r>
              <a:rPr lang="en" sz="1900"/>
              <a:t>Gospel message must be clearly communicated and a response offered </a:t>
            </a:r>
            <a:endParaRPr sz="1900"/>
          </a:p>
          <a:p>
            <a:pPr indent="-340201" lvl="0" marL="457200" rtl="0" algn="l">
              <a:lnSpc>
                <a:spcPct val="200000"/>
              </a:lnSpc>
              <a:spcBef>
                <a:spcPts val="0"/>
              </a:spcBef>
              <a:spcAft>
                <a:spcPts val="0"/>
              </a:spcAft>
              <a:buSzPct val="100000"/>
              <a:buChar char="➢"/>
            </a:pPr>
            <a:r>
              <a:rPr lang="en" sz="1900"/>
              <a:t>People choose to believe in the name of Christ (Jn. 3:16-18)</a:t>
            </a:r>
            <a:endParaRPr sz="1900"/>
          </a:p>
          <a:p>
            <a:pPr indent="-340201" lvl="0" marL="457200" rtl="0" algn="l">
              <a:lnSpc>
                <a:spcPct val="200000"/>
              </a:lnSpc>
              <a:spcBef>
                <a:spcPts val="0"/>
              </a:spcBef>
              <a:spcAft>
                <a:spcPts val="0"/>
              </a:spcAft>
              <a:buSzPct val="100000"/>
              <a:buChar char="➢"/>
            </a:pPr>
            <a:r>
              <a:rPr lang="en" sz="1900"/>
              <a:t>Religion, good works, own effort, cannot save the person’s soul</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animEffect filter="fade" transition="in">
                                      <p:cBhvr>
                                        <p:cTn dur="1000"/>
                                        <p:tgtEl>
                                          <p:spTgt spid="1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1" st="1"/>
                                            </p:txEl>
                                          </p:spTgt>
                                        </p:tgtEl>
                                        <p:attrNameLst>
                                          <p:attrName>style.visibility</p:attrName>
                                        </p:attrNameLst>
                                      </p:cBhvr>
                                      <p:to>
                                        <p:strVal val="visible"/>
                                      </p:to>
                                    </p:set>
                                    <p:animEffect filter="fade" transition="in">
                                      <p:cBhvr>
                                        <p:cTn dur="1000"/>
                                        <p:tgtEl>
                                          <p:spTgt spid="1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2" st="2"/>
                                            </p:txEl>
                                          </p:spTgt>
                                        </p:tgtEl>
                                        <p:attrNameLst>
                                          <p:attrName>style.visibility</p:attrName>
                                        </p:attrNameLst>
                                      </p:cBhvr>
                                      <p:to>
                                        <p:strVal val="visible"/>
                                      </p:to>
                                    </p:set>
                                    <p:animEffect filter="fade" transition="in">
                                      <p:cBhvr>
                                        <p:cTn dur="1000"/>
                                        <p:tgtEl>
                                          <p:spTgt spid="1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3" st="3"/>
                                            </p:txEl>
                                          </p:spTgt>
                                        </p:tgtEl>
                                        <p:attrNameLst>
                                          <p:attrName>style.visibility</p:attrName>
                                        </p:attrNameLst>
                                      </p:cBhvr>
                                      <p:to>
                                        <p:strVal val="visible"/>
                                      </p:to>
                                    </p:set>
                                    <p:animEffect filter="fade" transition="in">
                                      <p:cBhvr>
                                        <p:cTn dur="1000"/>
                                        <p:tgtEl>
                                          <p:spTgt spid="10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4" st="4"/>
                                            </p:txEl>
                                          </p:spTgt>
                                        </p:tgtEl>
                                        <p:attrNameLst>
                                          <p:attrName>style.visibility</p:attrName>
                                        </p:attrNameLst>
                                      </p:cBhvr>
                                      <p:to>
                                        <p:strVal val="visible"/>
                                      </p:to>
                                    </p:set>
                                    <p:animEffect filter="fade" transition="in">
                                      <p:cBhvr>
                                        <p:cTn dur="1000"/>
                                        <p:tgtEl>
                                          <p:spTgt spid="10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5" st="5"/>
                                            </p:txEl>
                                          </p:spTgt>
                                        </p:tgtEl>
                                        <p:attrNameLst>
                                          <p:attrName>style.visibility</p:attrName>
                                        </p:attrNameLst>
                                      </p:cBhvr>
                                      <p:to>
                                        <p:strVal val="visible"/>
                                      </p:to>
                                    </p:set>
                                    <p:animEffect filter="fade" transition="in">
                                      <p:cBhvr>
                                        <p:cTn dur="1000"/>
                                        <p:tgtEl>
                                          <p:spTgt spid="10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6" st="6"/>
                                            </p:txEl>
                                          </p:spTgt>
                                        </p:tgtEl>
                                        <p:attrNameLst>
                                          <p:attrName>style.visibility</p:attrName>
                                        </p:attrNameLst>
                                      </p:cBhvr>
                                      <p:to>
                                        <p:strVal val="visible"/>
                                      </p:to>
                                    </p:set>
                                    <p:animEffect filter="fade" transition="in">
                                      <p:cBhvr>
                                        <p:cTn dur="1000"/>
                                        <p:tgtEl>
                                          <p:spTgt spid="10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219800"/>
            <a:ext cx="8520600" cy="79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Application - Church Leaders Need Courage To... </a:t>
            </a:r>
            <a:endParaRPr/>
          </a:p>
        </p:txBody>
      </p:sp>
      <p:sp>
        <p:nvSpPr>
          <p:cNvPr id="111" name="Google Shape;111;p22"/>
          <p:cNvSpPr txBox="1"/>
          <p:nvPr>
            <p:ph idx="1" type="body"/>
          </p:nvPr>
        </p:nvSpPr>
        <p:spPr>
          <a:xfrm>
            <a:off x="311700" y="1055750"/>
            <a:ext cx="8520600" cy="36312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t>Seek God’s Truth</a:t>
            </a:r>
            <a:endParaRPr/>
          </a:p>
          <a:p>
            <a:pPr indent="-342900" lvl="0" marL="457200" rtl="0" algn="l">
              <a:lnSpc>
                <a:spcPct val="200000"/>
              </a:lnSpc>
              <a:spcBef>
                <a:spcPts val="0"/>
              </a:spcBef>
              <a:spcAft>
                <a:spcPts val="0"/>
              </a:spcAft>
              <a:buSzPts val="1800"/>
              <a:buChar char="➢"/>
            </a:pPr>
            <a:r>
              <a:rPr lang="en"/>
              <a:t>Change for Gospel’s sake</a:t>
            </a:r>
            <a:endParaRPr/>
          </a:p>
          <a:p>
            <a:pPr indent="-342900" lvl="0" marL="457200" rtl="0" algn="l">
              <a:lnSpc>
                <a:spcPct val="200000"/>
              </a:lnSpc>
              <a:spcBef>
                <a:spcPts val="0"/>
              </a:spcBef>
              <a:spcAft>
                <a:spcPts val="0"/>
              </a:spcAft>
              <a:buSzPts val="1800"/>
              <a:buChar char="➢"/>
            </a:pPr>
            <a:r>
              <a:rPr lang="en"/>
              <a:t>Express Convictions</a:t>
            </a:r>
            <a:endParaRPr/>
          </a:p>
          <a:p>
            <a:pPr indent="-342900" lvl="0" marL="457200" rtl="0" algn="l">
              <a:lnSpc>
                <a:spcPct val="200000"/>
              </a:lnSpc>
              <a:spcBef>
                <a:spcPts val="0"/>
              </a:spcBef>
              <a:spcAft>
                <a:spcPts val="0"/>
              </a:spcAft>
              <a:buSzPts val="1800"/>
              <a:buChar char="➢"/>
            </a:pPr>
            <a:r>
              <a:rPr lang="en"/>
              <a:t>Overcome Obstacles</a:t>
            </a:r>
            <a:endParaRPr/>
          </a:p>
          <a:p>
            <a:pPr indent="-342900" lvl="0" marL="457200" rtl="0" algn="l">
              <a:lnSpc>
                <a:spcPct val="200000"/>
              </a:lnSpc>
              <a:spcBef>
                <a:spcPts val="0"/>
              </a:spcBef>
              <a:spcAft>
                <a:spcPts val="0"/>
              </a:spcAft>
              <a:buSzPts val="1800"/>
              <a:buChar char="➢"/>
            </a:pPr>
            <a:r>
              <a:rPr lang="en"/>
              <a:t>Learn and Grow</a:t>
            </a:r>
            <a:endParaRPr/>
          </a:p>
          <a:p>
            <a:pPr indent="-342900" lvl="0" marL="457200" rtl="0" algn="l">
              <a:lnSpc>
                <a:spcPct val="200000"/>
              </a:lnSpc>
              <a:spcBef>
                <a:spcPts val="0"/>
              </a:spcBef>
              <a:spcAft>
                <a:spcPts val="0"/>
              </a:spcAft>
              <a:buSzPts val="1800"/>
              <a:buChar char="➢"/>
            </a:pPr>
            <a:r>
              <a:rPr lang="en"/>
              <a:t>Servant-Lead Others</a:t>
            </a:r>
            <a:endParaRPr/>
          </a:p>
        </p:txBody>
      </p:sp>
    </p:spTree>
  </p:cSld>
  <p:clrMapOvr>
    <a:masterClrMapping/>
  </p:clrMapOvr>
  <mc:AlternateContent>
    <mc:Choice Requires="p14">
      <p:transition spd="slow" p14:dur="1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26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26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26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2600"/>
                                        <p:tgtEl>
                                          <p:spTgt spid="1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4" st="4"/>
                                            </p:txEl>
                                          </p:spTgt>
                                        </p:tgtEl>
                                        <p:attrNameLst>
                                          <p:attrName>style.visibility</p:attrName>
                                        </p:attrNameLst>
                                      </p:cBhvr>
                                      <p:to>
                                        <p:strVal val="visible"/>
                                      </p:to>
                                    </p:set>
                                    <p:animEffect filter="fade" transition="in">
                                      <p:cBhvr>
                                        <p:cTn dur="2600"/>
                                        <p:tgtEl>
                                          <p:spTgt spid="1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5" st="5"/>
                                            </p:txEl>
                                          </p:spTgt>
                                        </p:tgtEl>
                                        <p:attrNameLst>
                                          <p:attrName>style.visibility</p:attrName>
                                        </p:attrNameLst>
                                      </p:cBhvr>
                                      <p:to>
                                        <p:strVal val="visible"/>
                                      </p:to>
                                    </p:set>
                                    <p:animEffect filter="fade" transition="in">
                                      <p:cBhvr>
                                        <p:cTn dur="2600"/>
                                        <p:tgtEl>
                                          <p:spTgt spid="11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10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1000"/>
                                        <p:tgtEl>
                                          <p:spTgt spid="1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4" st="4"/>
                                            </p:txEl>
                                          </p:spTgt>
                                        </p:tgtEl>
                                        <p:attrNameLst>
                                          <p:attrName>style.visibility</p:attrName>
                                        </p:attrNameLst>
                                      </p:cBhvr>
                                      <p:to>
                                        <p:strVal val="visible"/>
                                      </p:to>
                                    </p:set>
                                    <p:animEffect filter="fade" transition="in">
                                      <p:cBhvr>
                                        <p:cTn dur="1000"/>
                                        <p:tgtEl>
                                          <p:spTgt spid="1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5" st="5"/>
                                            </p:txEl>
                                          </p:spTgt>
                                        </p:tgtEl>
                                        <p:attrNameLst>
                                          <p:attrName>style.visibility</p:attrName>
                                        </p:attrNameLst>
                                      </p:cBhvr>
                                      <p:to>
                                        <p:strVal val="visible"/>
                                      </p:to>
                                    </p:set>
                                    <p:animEffect filter="fade" transition="in">
                                      <p:cBhvr>
                                        <p:cTn dur="1000"/>
                                        <p:tgtEl>
                                          <p:spTgt spid="11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10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1000"/>
                                        <p:tgtEl>
                                          <p:spTgt spid="1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4" st="4"/>
                                            </p:txEl>
                                          </p:spTgt>
                                        </p:tgtEl>
                                        <p:attrNameLst>
                                          <p:attrName>style.visibility</p:attrName>
                                        </p:attrNameLst>
                                      </p:cBhvr>
                                      <p:to>
                                        <p:strVal val="visible"/>
                                      </p:to>
                                    </p:set>
                                    <p:animEffect filter="fade" transition="in">
                                      <p:cBhvr>
                                        <p:cTn dur="1000"/>
                                        <p:tgtEl>
                                          <p:spTgt spid="1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5" st="5"/>
                                            </p:txEl>
                                          </p:spTgt>
                                        </p:tgtEl>
                                        <p:attrNameLst>
                                          <p:attrName>style.visibility</p:attrName>
                                        </p:attrNameLst>
                                      </p:cBhvr>
                                      <p:to>
                                        <p:strVal val="visible"/>
                                      </p:to>
                                    </p:set>
                                    <p:animEffect filter="fade" transition="in">
                                      <p:cBhvr>
                                        <p:cTn dur="1000"/>
                                        <p:tgtEl>
                                          <p:spTgt spid="111">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555600"/>
            <a:ext cx="39048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Tandon v. Newsom,</a:t>
            </a:r>
            <a:r>
              <a:rPr lang="en"/>
              <a:t> 4/9/21  </a:t>
            </a:r>
            <a:endParaRPr/>
          </a:p>
        </p:txBody>
      </p:sp>
      <p:sp>
        <p:nvSpPr>
          <p:cNvPr id="117" name="Google Shape;117;p23"/>
          <p:cNvSpPr txBox="1"/>
          <p:nvPr>
            <p:ph idx="1" type="body"/>
          </p:nvPr>
        </p:nvSpPr>
        <p:spPr>
          <a:xfrm>
            <a:off x="311700" y="1389600"/>
            <a:ext cx="33807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t>Associate Pastor Jeremy Wong</a:t>
            </a:r>
            <a:endParaRPr sz="1400"/>
          </a:p>
          <a:p>
            <a:pPr indent="0" lvl="0" marL="0" rtl="0" algn="l">
              <a:spcBef>
                <a:spcPts val="1200"/>
              </a:spcBef>
              <a:spcAft>
                <a:spcPts val="0"/>
              </a:spcAft>
              <a:buNone/>
            </a:pPr>
            <a:r>
              <a:rPr lang="en" sz="1400"/>
              <a:t>Orchard Community Church, CA</a:t>
            </a:r>
            <a:endParaRPr sz="1400"/>
          </a:p>
          <a:p>
            <a:pPr indent="0" lvl="0" marL="0" rtl="0" algn="l">
              <a:spcBef>
                <a:spcPts val="1200"/>
              </a:spcBef>
              <a:spcAft>
                <a:spcPts val="0"/>
              </a:spcAft>
              <a:buNone/>
            </a:pPr>
            <a:r>
              <a:rPr lang="en" sz="1400"/>
              <a:t>SCOTUS overturns 9th Circuit Court decision banning in-home religious gatherings of more than 3 households </a:t>
            </a:r>
            <a:endParaRPr sz="14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sz="1400"/>
          </a:p>
        </p:txBody>
      </p:sp>
      <p:pic>
        <p:nvPicPr>
          <p:cNvPr id="118" name="Google Shape;118;p23"/>
          <p:cNvPicPr preferRelativeResize="0"/>
          <p:nvPr/>
        </p:nvPicPr>
        <p:blipFill>
          <a:blip r:embed="rId3">
            <a:alphaModFix/>
          </a:blip>
          <a:stretch>
            <a:fillRect/>
          </a:stretch>
        </p:blipFill>
        <p:spPr>
          <a:xfrm>
            <a:off x="4572000" y="0"/>
            <a:ext cx="4117851" cy="5143501"/>
          </a:xfrm>
          <a:prstGeom prst="rect">
            <a:avLst/>
          </a:prstGeom>
          <a:noFill/>
          <a:ln>
            <a:noFill/>
          </a:ln>
        </p:spPr>
      </p:pic>
      <p:sp>
        <p:nvSpPr>
          <p:cNvPr id="119" name="Google Shape;119;p23"/>
          <p:cNvSpPr txBox="1"/>
          <p:nvPr/>
        </p:nvSpPr>
        <p:spPr>
          <a:xfrm>
            <a:off x="169300" y="4226950"/>
            <a:ext cx="5288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C0C0C"/>
                </a:solidFill>
                <a:highlight>
                  <a:srgbClr val="FFFFFF"/>
                </a:highlight>
              </a:rPr>
              <a:t>Amy Howe, </a:t>
            </a:r>
            <a:r>
              <a:rPr i="1" lang="en" sz="1200">
                <a:solidFill>
                  <a:srgbClr val="0C0C0C"/>
                </a:solidFill>
                <a:highlight>
                  <a:srgbClr val="FFFFFF"/>
                </a:highlight>
              </a:rPr>
              <a:t>Divided court blocks California’s COVID-related restrictions on in-home religious gatherings</a:t>
            </a:r>
            <a:r>
              <a:rPr lang="en" sz="1200">
                <a:solidFill>
                  <a:srgbClr val="0C0C0C"/>
                </a:solidFill>
                <a:highlight>
                  <a:srgbClr val="FFFFFF"/>
                </a:highlight>
              </a:rPr>
              <a:t>, SCOTUSblog</a:t>
            </a:r>
            <a:endParaRPr sz="1200">
              <a:solidFill>
                <a:srgbClr val="0C0C0C"/>
              </a:solidFill>
              <a:highlight>
                <a:srgbClr val="FFFFFF"/>
              </a:highlight>
            </a:endParaRPr>
          </a:p>
          <a:p>
            <a:pPr indent="0" lvl="0" marL="0" rtl="0" algn="l">
              <a:spcBef>
                <a:spcPts val="0"/>
              </a:spcBef>
              <a:spcAft>
                <a:spcPts val="0"/>
              </a:spcAft>
              <a:buNone/>
            </a:pPr>
            <a:r>
              <a:rPr lang="en" sz="1200">
                <a:solidFill>
                  <a:srgbClr val="0C0C0C"/>
                </a:solidFill>
                <a:highlight>
                  <a:srgbClr val="FFFFFF"/>
                </a:highlight>
              </a:rPr>
              <a:t>https://www.scotusblog.com/2021/04/divided-court-blocks-californias-covid-related-restrictions-on-in-home-religious-gatherings/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201550" y="403100"/>
            <a:ext cx="2999100" cy="1451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InterVarsity Christian Fellowship v. </a:t>
            </a:r>
            <a:endParaRPr/>
          </a:p>
          <a:p>
            <a:pPr indent="0" lvl="0" marL="0" rtl="0" algn="l">
              <a:spcBef>
                <a:spcPts val="0"/>
              </a:spcBef>
              <a:spcAft>
                <a:spcPts val="0"/>
              </a:spcAft>
              <a:buNone/>
            </a:pPr>
            <a:r>
              <a:rPr lang="en"/>
              <a:t>Wayne State University, 4/5/21</a:t>
            </a:r>
            <a:endParaRPr/>
          </a:p>
        </p:txBody>
      </p:sp>
      <p:sp>
        <p:nvSpPr>
          <p:cNvPr id="125" name="Google Shape;125;p24"/>
          <p:cNvSpPr txBox="1"/>
          <p:nvPr>
            <p:ph idx="1" type="body"/>
          </p:nvPr>
        </p:nvSpPr>
        <p:spPr>
          <a:xfrm>
            <a:off x="311700" y="2088025"/>
            <a:ext cx="2808000" cy="24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Federal Court protects InterVarsity decision to require its leaders to share their faith, holds WSU liable</a:t>
            </a:r>
            <a:endParaRPr sz="1500"/>
          </a:p>
          <a:p>
            <a:pPr indent="0" lvl="0" marL="0" rtl="0" algn="l">
              <a:spcBef>
                <a:spcPts val="1200"/>
              </a:spcBef>
              <a:spcAft>
                <a:spcPts val="1200"/>
              </a:spcAft>
              <a:buNone/>
            </a:pPr>
            <a:r>
              <a:t/>
            </a:r>
            <a:endParaRPr/>
          </a:p>
        </p:txBody>
      </p:sp>
      <p:pic>
        <p:nvPicPr>
          <p:cNvPr id="126" name="Google Shape;126;p24"/>
          <p:cNvPicPr preferRelativeResize="0"/>
          <p:nvPr/>
        </p:nvPicPr>
        <p:blipFill>
          <a:blip r:embed="rId3">
            <a:alphaModFix/>
          </a:blip>
          <a:stretch>
            <a:fillRect/>
          </a:stretch>
        </p:blipFill>
        <p:spPr>
          <a:xfrm>
            <a:off x="3272100" y="152400"/>
            <a:ext cx="5719501" cy="3814862"/>
          </a:xfrm>
          <a:prstGeom prst="rect">
            <a:avLst/>
          </a:prstGeom>
          <a:noFill/>
          <a:ln>
            <a:noFill/>
          </a:ln>
        </p:spPr>
      </p:pic>
      <p:sp>
        <p:nvSpPr>
          <p:cNvPr id="127" name="Google Shape;127;p24"/>
          <p:cNvSpPr txBox="1"/>
          <p:nvPr/>
        </p:nvSpPr>
        <p:spPr>
          <a:xfrm>
            <a:off x="201550" y="4377625"/>
            <a:ext cx="8625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t>Becket Fund for Religious Liberty, April 5 2021</a:t>
            </a:r>
            <a:endParaRPr i="1"/>
          </a:p>
          <a:p>
            <a:pPr indent="0" lvl="0" marL="0" rtl="0" algn="l">
              <a:spcBef>
                <a:spcPts val="0"/>
              </a:spcBef>
              <a:spcAft>
                <a:spcPts val="0"/>
              </a:spcAft>
              <a:buNone/>
            </a:pPr>
            <a:r>
              <a:rPr lang="en"/>
              <a:t>https://www.becketlaw.org/media/court-wayne-states-actions-obviously-odious-to-the-constitution/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“One Person with Courage is a Majority”</a:t>
            </a:r>
            <a:endParaRPr/>
          </a:p>
          <a:p>
            <a:pPr indent="0" lvl="0" marL="0" rtl="0" algn="ctr">
              <a:spcBef>
                <a:spcPts val="0"/>
              </a:spcBef>
              <a:spcAft>
                <a:spcPts val="0"/>
              </a:spcAft>
              <a:buNone/>
            </a:pPr>
            <a:r>
              <a:t/>
            </a:r>
            <a:endParaRPr i="1"/>
          </a:p>
          <a:p>
            <a:pPr indent="0" lvl="0" marL="0" rtl="0" algn="ctr">
              <a:spcBef>
                <a:spcPts val="0"/>
              </a:spcBef>
              <a:spcAft>
                <a:spcPts val="0"/>
              </a:spcAft>
              <a:buNone/>
            </a:pPr>
            <a:r>
              <a:rPr i="1" lang="en"/>
              <a:t>Will you ask Him to fill you with His Spirit? </a:t>
            </a:r>
            <a:endParaRPr i="1"/>
          </a:p>
          <a:p>
            <a:pPr indent="0" lvl="0" marL="0" rtl="0" algn="ctr">
              <a:spcBef>
                <a:spcPts val="0"/>
              </a:spcBef>
              <a:spcAft>
                <a:spcPts val="0"/>
              </a:spcAft>
              <a:buNone/>
            </a:pPr>
            <a:r>
              <a:t/>
            </a:r>
            <a:endParaRPr i="1"/>
          </a:p>
          <a:p>
            <a:pPr indent="0" lvl="0" marL="0" rtl="0" algn="ctr">
              <a:spcBef>
                <a:spcPts val="0"/>
              </a:spcBef>
              <a:spcAft>
                <a:spcPts val="0"/>
              </a:spcAft>
              <a:buNone/>
            </a:pPr>
            <a:r>
              <a:rPr i="1" lang="en"/>
              <a:t>Obey Christ and watch Him accomplish mighty work</a:t>
            </a:r>
            <a:endParaRPr/>
          </a:p>
        </p:txBody>
      </p:sp>
    </p:spTree>
  </p:cSld>
  <p:clrMapOvr>
    <a:masterClrMapping/>
  </p:clrMapOvr>
  <mc:AlternateContent>
    <mc:Choice Requires="p14">
      <p:transition spd="slow" p14:dur="1000">
        <p:push/>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